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8" r:id="rId3"/>
    <p:sldId id="261" r:id="rId4"/>
    <p:sldId id="262" r:id="rId5"/>
    <p:sldId id="263" r:id="rId6"/>
    <p:sldId id="260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2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09E8-487E-4177-A112-7DD5545C87CF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FD7B-5911-463C-A2FC-695B6AB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6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09E8-487E-4177-A112-7DD5545C87CF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FD7B-5911-463C-A2FC-695B6AB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7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09E8-487E-4177-A112-7DD5545C87CF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FD7B-5911-463C-A2FC-695B6ABF2FA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8747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09E8-487E-4177-A112-7DD5545C87CF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FD7B-5911-463C-A2FC-695B6AB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28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09E8-487E-4177-A112-7DD5545C87CF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FD7B-5911-463C-A2FC-695B6ABF2FA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9757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09E8-487E-4177-A112-7DD5545C87CF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FD7B-5911-463C-A2FC-695B6AB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8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09E8-487E-4177-A112-7DD5545C87CF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FD7B-5911-463C-A2FC-695B6AB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3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09E8-487E-4177-A112-7DD5545C87CF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FD7B-5911-463C-A2FC-695B6AB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1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09E8-487E-4177-A112-7DD5545C87CF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FD7B-5911-463C-A2FC-695B6AB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9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09E8-487E-4177-A112-7DD5545C87CF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FD7B-5911-463C-A2FC-695B6AB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4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09E8-487E-4177-A112-7DD5545C87CF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FD7B-5911-463C-A2FC-695B6AB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5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09E8-487E-4177-A112-7DD5545C87CF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FD7B-5911-463C-A2FC-695B6AB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2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09E8-487E-4177-A112-7DD5545C87CF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FD7B-5911-463C-A2FC-695B6AB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8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09E8-487E-4177-A112-7DD5545C87CF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FD7B-5911-463C-A2FC-695B6AB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4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09E8-487E-4177-A112-7DD5545C87CF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FD7B-5911-463C-A2FC-695B6AB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4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FD7B-5911-463C-A2FC-695B6ABF2F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09E8-487E-4177-A112-7DD5545C87CF}" type="datetimeFigureOut">
              <a:rPr lang="en-US" smtClean="0"/>
              <a:t>1/11/2021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1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E09E8-487E-4177-A112-7DD5545C87CF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1DEFD7B-5911-463C-A2FC-695B6ABF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254034"/>
            <a:ext cx="7766936" cy="2796802"/>
          </a:xfrm>
        </p:spPr>
        <p:txBody>
          <a:bodyPr/>
          <a:lstStyle/>
          <a:p>
            <a:pPr algn="ctr"/>
            <a:r>
              <a:rPr lang="ru-RU" sz="4400" dirty="0"/>
              <a:t>Система диагностики пучков заряженных частиц для Инжекционного Комплекса ВЭПП-5 ИЯФ СО РАН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6439" y="4532743"/>
            <a:ext cx="7766936" cy="1096899"/>
          </a:xfrm>
        </p:spPr>
        <p:txBody>
          <a:bodyPr/>
          <a:lstStyle/>
          <a:p>
            <a:pPr algn="ctr"/>
            <a:r>
              <a:rPr lang="ru-RU" dirty="0" smtClean="0"/>
              <a:t>Докладчик: Виталий Балакин, аспирант КФУ ИЯФ СО РАН</a:t>
            </a:r>
          </a:p>
          <a:p>
            <a:pPr algn="ctr"/>
            <a:r>
              <a:rPr lang="ru-RU" dirty="0" smtClean="0"/>
              <a:t>Научные руководители: Федор </a:t>
            </a:r>
            <a:r>
              <a:rPr lang="ru-RU" dirty="0" err="1" smtClean="0"/>
              <a:t>Еманов</a:t>
            </a:r>
            <a:r>
              <a:rPr lang="ru-RU" dirty="0" smtClean="0"/>
              <a:t>, Дмитрий </a:t>
            </a:r>
            <a:r>
              <a:rPr lang="ru-RU" dirty="0" err="1" smtClean="0"/>
              <a:t>Беркаев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479A602-410C-4C61-BE70-FCDF9E32E8AB}"/>
              </a:ext>
            </a:extLst>
          </p:cNvPr>
          <p:cNvSpPr txBox="1">
            <a:spLocks/>
          </p:cNvSpPr>
          <p:nvPr/>
        </p:nvSpPr>
        <p:spPr>
          <a:xfrm>
            <a:off x="3866535" y="6111549"/>
            <a:ext cx="3048000" cy="4922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Новосибирск, </a:t>
            </a:r>
            <a:r>
              <a:rPr lang="ru-RU" dirty="0" smtClean="0"/>
              <a:t>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0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648749"/>
          </a:xfrm>
        </p:spPr>
        <p:txBody>
          <a:bodyPr/>
          <a:lstStyle/>
          <a:p>
            <a:r>
              <a:rPr lang="ru-RU" dirty="0" smtClean="0"/>
              <a:t>Программное обеспечение</a:t>
            </a:r>
            <a:endParaRPr lang="en-US" dirty="0"/>
          </a:p>
        </p:txBody>
      </p:sp>
      <p:pic>
        <p:nvPicPr>
          <p:cNvPr id="34" name="Picture 33"/>
          <p:cNvPicPr/>
          <p:nvPr/>
        </p:nvPicPr>
        <p:blipFill>
          <a:blip r:embed="rId2"/>
          <a:stretch/>
        </p:blipFill>
        <p:spPr>
          <a:xfrm>
            <a:off x="385893" y="1588315"/>
            <a:ext cx="4093828" cy="3638026"/>
          </a:xfrm>
          <a:prstGeom prst="rect">
            <a:avLst/>
          </a:prstGeom>
          <a:ln w="0">
            <a:noFill/>
          </a:ln>
        </p:spPr>
      </p:pic>
      <p:sp>
        <p:nvSpPr>
          <p:cNvPr id="3" name="Rectangle 2"/>
          <p:cNvSpPr/>
          <p:nvPr/>
        </p:nvSpPr>
        <p:spPr>
          <a:xfrm>
            <a:off x="4675839" y="676712"/>
            <a:ext cx="565939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bpm_d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(программа-демон) – предобработка данных, полученных с драйвера пикап станций.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handles_d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(программа-демон) – обслуживание «ручек» («ручка» - это изолированное изменение одного параметра системы).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rmc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– снятие матрицы отклика ускорителя.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orbit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– отображение и хранение орбиты накопителя-охладителя в разных режимах работы инжекционного комплекса.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tunes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– отображение и хранение дробных частей бетатронных частот накопителя-охладителя (БЧ).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turns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– отображение измерения тока и координат (а также их Фурье преобразования) с выбранного пикапа.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magn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– скрипт, выполняющий намагничивание элементов накопителя-охладителя.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handles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– пользовательское приложение для создания «ручек» и управлению ими магнитной системой комплекса.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inj_proc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– снятие карты инжекции в зависимости от рабочей точки.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rmc_proc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– обработка снятой матрицы отклика, создание «ручек» по результатам обработки.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85935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199464" cy="64874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Составные части программного обеспечения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54058" y="4655712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tunes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/>
        </p:blipFill>
        <p:spPr>
          <a:xfrm>
            <a:off x="2660496" y="3830039"/>
            <a:ext cx="3997325" cy="2715260"/>
          </a:xfrm>
          <a:prstGeom prst="rect">
            <a:avLst/>
          </a:prstGeom>
          <a:ln w="0">
            <a:solidFill>
              <a:srgbClr val="000000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4348816" y="6488668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orbit</a:t>
            </a: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/>
          <a:stretch/>
        </p:blipFill>
        <p:spPr>
          <a:xfrm>
            <a:off x="2848741" y="693930"/>
            <a:ext cx="3455035" cy="2747010"/>
          </a:xfrm>
          <a:prstGeom prst="rect">
            <a:avLst/>
          </a:prstGeom>
          <a:ln w="0">
            <a:solidFill>
              <a:srgbClr val="000000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4080051" y="3421113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</a:rPr>
              <a:t>turnes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4"/>
          <a:stretch/>
        </p:blipFill>
        <p:spPr>
          <a:xfrm>
            <a:off x="6753126" y="957617"/>
            <a:ext cx="4239260" cy="3712845"/>
          </a:xfrm>
          <a:prstGeom prst="rect">
            <a:avLst/>
          </a:prstGeom>
          <a:ln w="0">
            <a:solidFill>
              <a:srgbClr val="000000"/>
            </a:solidFill>
          </a:ln>
        </p:spPr>
      </p:pic>
      <p:sp>
        <p:nvSpPr>
          <p:cNvPr id="12" name="Rectangle 11"/>
          <p:cNvSpPr/>
          <p:nvPr/>
        </p:nvSpPr>
        <p:spPr>
          <a:xfrm>
            <a:off x="8337994" y="4670462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rmc_proc</a:t>
            </a:r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5"/>
          <a:stretch/>
        </p:blipFill>
        <p:spPr>
          <a:xfrm>
            <a:off x="167163" y="2121268"/>
            <a:ext cx="2381250" cy="259969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86809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548072" y="214837"/>
            <a:ext cx="4703445" cy="5857875"/>
          </a:xfrm>
          <a:prstGeom prst="rect">
            <a:avLst/>
          </a:prstGeom>
          <a:ln w="0">
            <a:solidFill>
              <a:srgbClr val="00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560812" y="6072712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rmc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/>
          <a:stretch/>
        </p:blipFill>
        <p:spPr>
          <a:xfrm>
            <a:off x="6063329" y="214837"/>
            <a:ext cx="4561840" cy="5568315"/>
          </a:xfrm>
          <a:prstGeom prst="rect">
            <a:avLst/>
          </a:prstGeom>
          <a:ln w="0">
            <a:solidFill>
              <a:srgbClr val="00000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8016701" y="5783152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handles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059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611" y="173373"/>
            <a:ext cx="8596668" cy="741027"/>
          </a:xfrm>
        </p:spPr>
        <p:txBody>
          <a:bodyPr/>
          <a:lstStyle/>
          <a:p>
            <a:r>
              <a:rPr lang="ru-RU" dirty="0" smtClean="0"/>
              <a:t>Заключение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11" y="976385"/>
            <a:ext cx="8596668" cy="1975183"/>
          </a:xfrm>
        </p:spPr>
        <p:txBody>
          <a:bodyPr/>
          <a:lstStyle/>
          <a:p>
            <a:pPr algn="just"/>
            <a:r>
              <a:rPr lang="ru-RU" dirty="0"/>
              <a:t>В итоге, для инжекционного комплекса было реализовано программное обеспечение по контролю параметров пучка и созданы службы, позволяющие автоматизировать работу с ускорителем. Они покрывают широкий спектр задач, начиная от обработки данных с датчиков положения пучка и их отображения, заканчивая снятием матрицы отклика накопителя-охладителя и формированием «ручек».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8611" y="4140453"/>
            <a:ext cx="8596668" cy="1975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 smtClean="0"/>
              <a:t>Построение карты инжекции на основе калиброванной модели и по данным измерений с накопителя-охладителя</a:t>
            </a:r>
          </a:p>
          <a:p>
            <a:pPr algn="just"/>
            <a:r>
              <a:rPr lang="ru-RU" dirty="0" smtClean="0"/>
              <a:t>Автоматизация снятия карты инжекции с кольца</a:t>
            </a:r>
          </a:p>
          <a:p>
            <a:pPr algn="just"/>
            <a:r>
              <a:rPr lang="ru-RU" dirty="0" smtClean="0"/>
              <a:t>Корректировка орбиты накопителя-охладителя, автоматизация этого процесса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8611" y="3278698"/>
            <a:ext cx="8596668" cy="7410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Дальнейшие планы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2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0084"/>
          </a:xfrm>
        </p:spPr>
        <p:txBody>
          <a:bodyPr/>
          <a:lstStyle/>
          <a:p>
            <a:r>
              <a:rPr lang="ru-RU" dirty="0" smtClean="0"/>
              <a:t>Статьи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92141"/>
            <a:ext cx="8596668" cy="3880773"/>
          </a:xfrm>
        </p:spPr>
        <p:txBody>
          <a:bodyPr/>
          <a:lstStyle/>
          <a:p>
            <a:pPr lvl="0"/>
            <a:r>
              <a:rPr lang="ru-RU" dirty="0" smtClean="0"/>
              <a:t>Опубликованные</a:t>
            </a:r>
          </a:p>
          <a:p>
            <a:pPr lvl="1"/>
            <a:r>
              <a:rPr lang="en-US" dirty="0" err="1"/>
              <a:t>Balakin</a:t>
            </a:r>
            <a:r>
              <a:rPr lang="en-US" dirty="0"/>
              <a:t> V., </a:t>
            </a:r>
            <a:r>
              <a:rPr lang="en-US" dirty="0" err="1"/>
              <a:t>Astrelina</a:t>
            </a:r>
            <a:r>
              <a:rPr lang="en-US" dirty="0"/>
              <a:t> K., </a:t>
            </a:r>
            <a:r>
              <a:rPr lang="en-US" dirty="0" err="1"/>
              <a:t>Petrenko</a:t>
            </a:r>
            <a:r>
              <a:rPr lang="en-US" dirty="0"/>
              <a:t> A., </a:t>
            </a:r>
            <a:r>
              <a:rPr lang="en-US" dirty="0" err="1"/>
              <a:t>Berkaev</a:t>
            </a:r>
            <a:r>
              <a:rPr lang="en-US" dirty="0"/>
              <a:t> D., </a:t>
            </a:r>
            <a:r>
              <a:rPr lang="en-US" dirty="0" err="1"/>
              <a:t>Emanov</a:t>
            </a:r>
            <a:r>
              <a:rPr lang="en-US" dirty="0"/>
              <a:t> F., </a:t>
            </a:r>
            <a:r>
              <a:rPr lang="en-US" dirty="0" err="1"/>
              <a:t>Meshkov</a:t>
            </a:r>
            <a:r>
              <a:rPr lang="en-US" dirty="0"/>
              <a:t> O., </a:t>
            </a:r>
            <a:r>
              <a:rPr lang="en-US" dirty="0" err="1"/>
              <a:t>Borin</a:t>
            </a:r>
            <a:r>
              <a:rPr lang="en-US" dirty="0"/>
              <a:t> V.</a:t>
            </a:r>
            <a:r>
              <a:rPr lang="en-US" b="1" dirty="0"/>
              <a:t> </a:t>
            </a:r>
            <a:r>
              <a:rPr lang="en-US" dirty="0"/>
              <a:t>«Probing Beam Collective Effects in the Damping Ring of the VEPP-5 Injection Complex». Physics of Particles and Nuclei Letters. - 2020. - Vol. 17, Is. 4. - P. 415-418. </a:t>
            </a:r>
            <a:r>
              <a:rPr lang="en-US" b="1" dirty="0"/>
              <a:t>DOI</a:t>
            </a:r>
            <a:r>
              <a:rPr lang="en-US" dirty="0"/>
              <a:t> 10.1134/S1547477120040068.</a:t>
            </a:r>
          </a:p>
        </p:txBody>
      </p:sp>
    </p:spTree>
    <p:extLst>
      <p:ext uri="{BB962C8B-B14F-4D97-AF65-F5344CB8AC3E}">
        <p14:creationId xmlns:p14="http://schemas.microsoft.com/office/powerpoint/2010/main" val="132961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4917"/>
          </a:xfrm>
        </p:spPr>
        <p:txBody>
          <a:bodyPr/>
          <a:lstStyle/>
          <a:p>
            <a:r>
              <a:rPr lang="ru-RU" dirty="0" smtClean="0"/>
              <a:t>Педагогическая практика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0137"/>
            <a:ext cx="8596668" cy="3880773"/>
          </a:xfrm>
        </p:spPr>
        <p:txBody>
          <a:bodyPr/>
          <a:lstStyle/>
          <a:p>
            <a:r>
              <a:rPr lang="ru-RU" dirty="0" smtClean="0"/>
              <a:t>Преподавательская практика проходила в НГТУ, на кафедре вычислительной техники (ВТ)</a:t>
            </a:r>
          </a:p>
          <a:p>
            <a:pPr lvl="1"/>
            <a:r>
              <a:rPr lang="ru-RU" dirty="0" smtClean="0"/>
              <a:t>Информатика (1 курс)</a:t>
            </a:r>
          </a:p>
          <a:p>
            <a:pPr lvl="1"/>
            <a:r>
              <a:rPr lang="ru-RU" dirty="0" smtClean="0"/>
              <a:t>Вычислительная математика </a:t>
            </a:r>
            <a:r>
              <a:rPr lang="ru-RU" dirty="0" smtClean="0"/>
              <a:t>(2 курс)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7324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3319</TotalTime>
  <Words>354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Symbol</vt:lpstr>
      <vt:lpstr>Times New Roman</vt:lpstr>
      <vt:lpstr>Trebuchet MS</vt:lpstr>
      <vt:lpstr>Wingdings 3</vt:lpstr>
      <vt:lpstr>Facet</vt:lpstr>
      <vt:lpstr>Система диагностики пучков заряженных частиц для Инжекционного Комплекса ВЭПП-5 ИЯФ СО РАН</vt:lpstr>
      <vt:lpstr>Программное обеспечение</vt:lpstr>
      <vt:lpstr>Составные части программного обеспечения</vt:lpstr>
      <vt:lpstr>PowerPoint Presentation</vt:lpstr>
      <vt:lpstr>Заключение</vt:lpstr>
      <vt:lpstr>Статьи</vt:lpstr>
      <vt:lpstr>Педагогическая практика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диагностики пучков заряженных частиц для Инжекционного Комплекса ВЭПП-5 ИЯФ СО РАН</dc:title>
  <dc:creator>Vitalii</dc:creator>
  <cp:lastModifiedBy>Vitalii</cp:lastModifiedBy>
  <cp:revision>99</cp:revision>
  <dcterms:created xsi:type="dcterms:W3CDTF">2019-01-11T06:27:59Z</dcterms:created>
  <dcterms:modified xsi:type="dcterms:W3CDTF">2021-01-11T09:45:19Z</dcterms:modified>
</cp:coreProperties>
</file>